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erriweather"/>
      <p:regular r:id="rId28"/>
      <p:bold r:id="rId29"/>
      <p:italic r:id="rId30"/>
      <p:boldItalic r:id="rId31"/>
    </p:embeddedFont>
    <p:embeddedFont>
      <p:font typeface="Questrial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444A232-F1B3-46E0-8DC2-8847356A7478}">
  <a:tblStyle styleId="{8444A232-F1B3-46E0-8DC2-8847356A74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erriweather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Questrial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4b19bc9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4b19bc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1b50c8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41b50c8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f4b19bc90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f4b19bc90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•Ammunition regulation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•Assault weapons and large-capacity magazines 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•Buyer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•Child access prevention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•Concealed carry permitting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•Dealer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•Domestic violence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•Gun trafficking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•Immunity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•Possession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•Preemption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•Prohibitions for high-risk gun possession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•Stand your ground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•Background checks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f4f385d0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f4f385d0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Poverty and socioeconomic status (Unemployment Rate)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Race (Percentage of Blacks in Population)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Crime rate not involving guns (Violent Crime Rate, Overall Crime Rate)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Per-capita gun ownership (Guns Per 100 People)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Population Density, including if the area is rural or urban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Mental health of people involved in incidents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f4f385d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f4f385d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7738e3f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97738e3f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97738e3f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97738e3f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7738e3f9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97738e3f9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7738e3f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7738e3f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f4b19bc90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f4b19bc90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f4f385d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f4f385d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f4f385d0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f4f385d0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f4f385d0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f4f385d0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f4b19bc9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f4b19bc9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f4b19bc90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f4b19bc90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f4b19bc90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f4b19bc90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4b19bc90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4b19bc90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f4b19bc9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f4b19bc9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f4b19bc9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f4b19bc9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f4b19bc90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f4b19bc9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4f385d0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4f385d0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gunpolicy.org/firearms/region/south-korea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975" y="3040125"/>
            <a:ext cx="9144000" cy="21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967700" y="641800"/>
            <a:ext cx="7208700" cy="202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Research</a:t>
            </a: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on the</a:t>
            </a: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Relationship</a:t>
            </a: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between</a:t>
            </a:r>
            <a:endParaRPr sz="2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Gun Laws</a:t>
            </a:r>
            <a:r>
              <a:rPr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Gun Violence</a:t>
            </a:r>
            <a:r>
              <a:rPr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using</a:t>
            </a:r>
            <a:endParaRPr sz="2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Machine Learning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50" y="3040125"/>
            <a:ext cx="9144000" cy="202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By</a:t>
            </a:r>
            <a:endParaRPr b="1" sz="3000">
              <a:solidFill>
                <a:srgbClr val="D9D9D9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D9D9D9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Aryan Deorah (AOS)        Chris Goodhart (AOS)</a:t>
            </a:r>
            <a:endParaRPr b="1" sz="3000">
              <a:solidFill>
                <a:srgbClr val="D9D9D9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1461000" y="115988"/>
            <a:ext cx="6144900" cy="106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Picture: Determine Regression Model Best for Predicting Which Changes in Gun Legislation Have the Best Effect on Rates of Gun Violence</a:t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9400" y="1319088"/>
            <a:ext cx="15663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352763" y="1291638"/>
            <a:ext cx="1211400" cy="602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and Visualize Data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4142950" y="1319088"/>
            <a:ext cx="8208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models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23200" y="2297525"/>
            <a:ext cx="1566300" cy="1061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5 states, gun laws, controls and rates of firearm deaths</a:t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764400" y="2297538"/>
            <a:ext cx="1249500" cy="1061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preliminary patterns, validity of data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1764363" y="4093313"/>
            <a:ext cx="1249500" cy="602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basic models in WEKA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199063" y="3902650"/>
            <a:ext cx="1401900" cy="9840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model architectures for least error</a:t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4431350" y="2386388"/>
            <a:ext cx="1249500" cy="60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training and test data</a:t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121350" y="1311963"/>
            <a:ext cx="1045800" cy="602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best model</a:t>
            </a:r>
            <a:endParaRPr/>
          </a:p>
        </p:txBody>
      </p:sp>
      <p:cxnSp>
        <p:nvCxnSpPr>
          <p:cNvPr id="149" name="Google Shape;149;p22"/>
          <p:cNvCxnSpPr>
            <a:stCxn id="142" idx="3"/>
            <a:endCxn id="148" idx="1"/>
          </p:cNvCxnSpPr>
          <p:nvPr/>
        </p:nvCxnSpPr>
        <p:spPr>
          <a:xfrm>
            <a:off x="4963750" y="1592988"/>
            <a:ext cx="1157700" cy="2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>
            <a:stCxn id="140" idx="2"/>
            <a:endCxn id="143" idx="0"/>
          </p:cNvCxnSpPr>
          <p:nvPr/>
        </p:nvCxnSpPr>
        <p:spPr>
          <a:xfrm>
            <a:off x="802550" y="1866888"/>
            <a:ext cx="3900" cy="43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2"/>
          <p:cNvCxnSpPr>
            <a:stCxn id="143" idx="2"/>
            <a:endCxn id="152" idx="0"/>
          </p:cNvCxnSpPr>
          <p:nvPr/>
        </p:nvCxnSpPr>
        <p:spPr>
          <a:xfrm>
            <a:off x="806350" y="3358625"/>
            <a:ext cx="0" cy="4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>
            <a:stCxn id="141" idx="2"/>
            <a:endCxn id="144" idx="0"/>
          </p:cNvCxnSpPr>
          <p:nvPr/>
        </p:nvCxnSpPr>
        <p:spPr>
          <a:xfrm flipH="1">
            <a:off x="2389063" y="1894338"/>
            <a:ext cx="569400" cy="4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2"/>
          <p:cNvCxnSpPr>
            <a:stCxn id="144" idx="2"/>
            <a:endCxn id="145" idx="0"/>
          </p:cNvCxnSpPr>
          <p:nvPr/>
        </p:nvCxnSpPr>
        <p:spPr>
          <a:xfrm>
            <a:off x="2389150" y="3358638"/>
            <a:ext cx="0" cy="7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2"/>
          <p:cNvCxnSpPr>
            <a:stCxn id="142" idx="2"/>
            <a:endCxn id="147" idx="0"/>
          </p:cNvCxnSpPr>
          <p:nvPr/>
        </p:nvCxnSpPr>
        <p:spPr>
          <a:xfrm>
            <a:off x="4553350" y="1866888"/>
            <a:ext cx="502800" cy="51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2"/>
          <p:cNvCxnSpPr>
            <a:stCxn id="147" idx="2"/>
            <a:endCxn id="146" idx="0"/>
          </p:cNvCxnSpPr>
          <p:nvPr/>
        </p:nvCxnSpPr>
        <p:spPr>
          <a:xfrm flipH="1">
            <a:off x="3899900" y="2989088"/>
            <a:ext cx="1156200" cy="9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2"/>
          <p:cNvSpPr/>
          <p:nvPr/>
        </p:nvSpPr>
        <p:spPr>
          <a:xfrm>
            <a:off x="254350" y="3761813"/>
            <a:ext cx="1104000" cy="1265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Firearm codebook taken from an outside source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3097863" y="2443838"/>
            <a:ext cx="1249500" cy="487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</a:t>
            </a:r>
            <a:endParaRPr/>
          </a:p>
        </p:txBody>
      </p:sp>
      <p:cxnSp>
        <p:nvCxnSpPr>
          <p:cNvPr id="158" name="Google Shape;158;p22"/>
          <p:cNvCxnSpPr>
            <a:stCxn id="140" idx="3"/>
            <a:endCxn id="141" idx="1"/>
          </p:cNvCxnSpPr>
          <p:nvPr/>
        </p:nvCxnSpPr>
        <p:spPr>
          <a:xfrm>
            <a:off x="1585700" y="1592988"/>
            <a:ext cx="767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2"/>
          <p:cNvCxnSpPr>
            <a:stCxn id="141" idx="2"/>
            <a:endCxn id="157" idx="0"/>
          </p:cNvCxnSpPr>
          <p:nvPr/>
        </p:nvCxnSpPr>
        <p:spPr>
          <a:xfrm>
            <a:off x="2958463" y="1894338"/>
            <a:ext cx="764100" cy="54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2"/>
          <p:cNvSpPr/>
          <p:nvPr/>
        </p:nvSpPr>
        <p:spPr>
          <a:xfrm>
            <a:off x="7517788" y="1346538"/>
            <a:ext cx="11040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Stringency Algorithm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232038" y="3864113"/>
            <a:ext cx="1306200" cy="10611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a numerical value for category of laws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5819700" y="2252138"/>
            <a:ext cx="1566300" cy="871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algorithm tailored to each category</a:t>
            </a:r>
            <a:endParaRPr/>
          </a:p>
        </p:txBody>
      </p:sp>
      <p:cxnSp>
        <p:nvCxnSpPr>
          <p:cNvPr id="163" name="Google Shape;163;p22"/>
          <p:cNvCxnSpPr>
            <a:stCxn id="148" idx="3"/>
            <a:endCxn id="160" idx="1"/>
          </p:cNvCxnSpPr>
          <p:nvPr/>
        </p:nvCxnSpPr>
        <p:spPr>
          <a:xfrm>
            <a:off x="7167150" y="1613313"/>
            <a:ext cx="350700" cy="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2"/>
          <p:cNvCxnSpPr>
            <a:stCxn id="160" idx="2"/>
            <a:endCxn id="162" idx="0"/>
          </p:cNvCxnSpPr>
          <p:nvPr/>
        </p:nvCxnSpPr>
        <p:spPr>
          <a:xfrm flipH="1">
            <a:off x="6602788" y="1894338"/>
            <a:ext cx="1467000" cy="35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2"/>
          <p:cNvSpPr/>
          <p:nvPr/>
        </p:nvSpPr>
        <p:spPr>
          <a:xfrm>
            <a:off x="4729675" y="4027313"/>
            <a:ext cx="1401900" cy="734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Law characteristics</a:t>
            </a:r>
            <a:endParaRPr/>
          </a:p>
        </p:txBody>
      </p:sp>
      <p:cxnSp>
        <p:nvCxnSpPr>
          <p:cNvPr id="166" name="Google Shape;166;p22"/>
          <p:cNvCxnSpPr>
            <a:stCxn id="162" idx="2"/>
            <a:endCxn id="165" idx="0"/>
          </p:cNvCxnSpPr>
          <p:nvPr/>
        </p:nvCxnSpPr>
        <p:spPr>
          <a:xfrm flipH="1">
            <a:off x="5430750" y="3123338"/>
            <a:ext cx="1172100" cy="90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2"/>
          <p:cNvCxnSpPr>
            <a:stCxn id="160" idx="2"/>
            <a:endCxn id="168" idx="0"/>
          </p:cNvCxnSpPr>
          <p:nvPr/>
        </p:nvCxnSpPr>
        <p:spPr>
          <a:xfrm>
            <a:off x="8069788" y="1894338"/>
            <a:ext cx="300000" cy="30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2"/>
          <p:cNvSpPr/>
          <p:nvPr/>
        </p:nvSpPr>
        <p:spPr>
          <a:xfrm>
            <a:off x="7650700" y="2195238"/>
            <a:ext cx="1437900" cy="1265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 models on stringency scores instead of just law analysis</a:t>
            </a:r>
            <a:endParaRPr/>
          </a:p>
        </p:txBody>
      </p:sp>
      <p:cxnSp>
        <p:nvCxnSpPr>
          <p:cNvPr id="169" name="Google Shape;169;p22"/>
          <p:cNvCxnSpPr>
            <a:stCxn id="168" idx="2"/>
            <a:endCxn id="170" idx="0"/>
          </p:cNvCxnSpPr>
          <p:nvPr/>
        </p:nvCxnSpPr>
        <p:spPr>
          <a:xfrm>
            <a:off x="8369650" y="3460938"/>
            <a:ext cx="12000" cy="49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/>
          <p:nvPr/>
        </p:nvSpPr>
        <p:spPr>
          <a:xfrm>
            <a:off x="7638700" y="3959063"/>
            <a:ext cx="1485900" cy="8712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performance of models</a:t>
            </a:r>
            <a:endParaRPr/>
          </a:p>
        </p:txBody>
      </p:sp>
      <p:cxnSp>
        <p:nvCxnSpPr>
          <p:cNvPr id="171" name="Google Shape;171;p22"/>
          <p:cNvCxnSpPr>
            <a:stCxn id="141" idx="3"/>
            <a:endCxn id="142" idx="1"/>
          </p:cNvCxnSpPr>
          <p:nvPr/>
        </p:nvCxnSpPr>
        <p:spPr>
          <a:xfrm>
            <a:off x="3564163" y="1592988"/>
            <a:ext cx="5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2"/>
          <p:cNvCxnSpPr>
            <a:stCxn id="162" idx="2"/>
            <a:endCxn id="161" idx="0"/>
          </p:cNvCxnSpPr>
          <p:nvPr/>
        </p:nvCxnSpPr>
        <p:spPr>
          <a:xfrm>
            <a:off x="6602850" y="3123338"/>
            <a:ext cx="282300" cy="7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Categories of Data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" y="819800"/>
            <a:ext cx="3255553" cy="21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b="0" l="0" r="14617" t="14617"/>
          <a:stretch/>
        </p:blipFill>
        <p:spPr>
          <a:xfrm>
            <a:off x="5970175" y="819789"/>
            <a:ext cx="3173825" cy="211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225" y="3092875"/>
            <a:ext cx="3813746" cy="1906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 rot="1842120">
            <a:off x="-8507" y="1625883"/>
            <a:ext cx="3446129" cy="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0000"/>
                </a:solidFill>
                <a:latin typeface="Questrial"/>
                <a:ea typeface="Questrial"/>
                <a:cs typeface="Questrial"/>
                <a:sym typeface="Questrial"/>
              </a:rPr>
              <a:t>DEALER LICENSE</a:t>
            </a:r>
            <a:endParaRPr b="1" sz="3000">
              <a:solidFill>
                <a:srgbClr val="66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Controls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425" y="1046000"/>
            <a:ext cx="23622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75" y="3244300"/>
            <a:ext cx="2597317" cy="17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850" y="975949"/>
            <a:ext cx="3810726" cy="20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917" y="3209674"/>
            <a:ext cx="3165210" cy="17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Stringency Algorithm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5" y="1817975"/>
            <a:ext cx="2128450" cy="21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2927075" y="945850"/>
            <a:ext cx="57870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W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ill not use natural language processing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anually check if certain phrases and/or topics are in a law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algorithms will be used on categories and subcategories of laws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algorithms will be different for each category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Inputs will be law characteristics</a:t>
            </a: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Data Snippets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675" y="1827550"/>
            <a:ext cx="916934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Data Snippets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0" l="0" r="0" t="24834"/>
          <a:stretch/>
        </p:blipFill>
        <p:spPr>
          <a:xfrm>
            <a:off x="0" y="1147581"/>
            <a:ext cx="9144000" cy="403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Data Snippets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25" y="804724"/>
            <a:ext cx="5507249" cy="43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Weka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34925" y="881775"/>
            <a:ext cx="70968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Char char="-"/>
            </a:pPr>
            <a:r>
              <a:rPr lang="en" sz="1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Linear Regression</a:t>
            </a:r>
            <a:endParaRPr sz="17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0.5532 * invcommitment_binarized=0 + -0.9838 * danger_binarized=0 + 1.3263 * drugmisdemeanor_binarized=0 + … + 10.8086</a:t>
            </a:r>
            <a:endParaRPr sz="17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-"/>
            </a:pPr>
            <a:r>
              <a:rPr b="1" lang="en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Correlation coefficient </a:t>
            </a:r>
            <a:r>
              <a:rPr lang="en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            0.9296</a:t>
            </a:r>
            <a:endParaRPr sz="1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13" y="2390550"/>
            <a:ext cx="3441188" cy="27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/>
        </p:nvSpPr>
        <p:spPr>
          <a:xfrm>
            <a:off x="6232725" y="2040125"/>
            <a:ext cx="2610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Linear Regression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0" y="2870000"/>
            <a:ext cx="48927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-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IBK (1 nearest neighbor)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-"/>
            </a:pPr>
            <a:r>
              <a:rPr b="1" lang="en" sz="1600">
                <a:latin typeface="Questrial"/>
                <a:ea typeface="Questrial"/>
                <a:cs typeface="Questrial"/>
                <a:sym typeface="Questrial"/>
              </a:rPr>
              <a:t>Correlation coefficient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		0.97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543300" y="1107175"/>
            <a:ext cx="80574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Bureau of Alcohol, Tobacco, Firearms, and Explosives. (2018, April 26). National Firearms Act. Retrieved September 19, 2018, from https://www.atf.gov/rules-and-regulations/national-firearms-act 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Cohn, D., Taylor, P., Lopez, M. H., Gallagher, C. A., Parker, K., &amp; Maass, K. T. (2013, May 07). Gun Homicide Rate Down 49% Since 1993 Peak; Public Unaware. Retrieved September 19, 2018, from http://www.pewsocialtrends.org/2013/05/07/gun-homicide-rate-down-49-since-1993-peak-public-unaware/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Delay, B. (2017, Oct 12). A History of Violence: The U.S. Government’s Relationships With Guns And The NRA. Retrieved September 19, 2018, from https://psmag.com/news/us-government-and-the-gun-industry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Fatal Injury Reports, National, Regional and State, 1981 – 2016. (n.d.). Retrieved September 19, 2018, from http://www.cdc.gov/injury/wisqars/fatal_injury_reports.html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 cont.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543300" y="1107175"/>
            <a:ext cx="80574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Fox, K. (2018, March 09). America's gun culture vs. the world in 5 charts. Retrieved September 19, 2018, from https://www.cnn.com/2017/10/03/americas/us-gun-statistics/index.html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Grinshteyn, E. &amp; Hemenway, D. (2016). Violent Death Rates: The US Compared with Other High-income OECD Countries, 2010. </a:t>
            </a:r>
            <a:r>
              <a:rPr i="1" lang="en" sz="1200">
                <a:latin typeface="Questrial"/>
                <a:ea typeface="Questrial"/>
                <a:cs typeface="Questrial"/>
                <a:sym typeface="Questrial"/>
              </a:rPr>
              <a:t>US National Library of Medicine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, 129(3), 266-73. Doi: 10.1016/j.amjmed.2015.10.025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Gun Laws. (n.d.). Retrieved April 26, 2018, from https://www.nraila.org/gun-laws/?page=537&amp;state=0&amp;startDate=&amp;endDate=&amp;search=&amp;contributor=0&amp;contentBuckets=8180,8176&amp;geo=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Kiersz, A. &amp; LoGiurato, B. (2015, June 18). Obama was right when he said ‘this type of mass violence does not happen in other developed countries’. Retrieved September 19, 2018, from https://www.businessinsider.com/oecd-homicide-rates-chart-2015-6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76911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942625" y="0"/>
            <a:ext cx="59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4925" y="61775"/>
            <a:ext cx="76143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History of Gun Violence in 20th century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311700" y="1152475"/>
            <a:ext cx="85206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First major federal regulation: National Firearms Act of 1934</a:t>
            </a:r>
            <a:endParaRPr b="1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-"/>
            </a:pPr>
            <a:r>
              <a:rPr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Passed in 1934, taxed firearms</a:t>
            </a:r>
            <a:endParaRPr sz="1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-"/>
            </a:pPr>
            <a:r>
              <a:rPr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Required registration of firearms </a:t>
            </a:r>
            <a:endParaRPr sz="1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Federal Firearms Act of 1938</a:t>
            </a:r>
            <a:endParaRPr b="1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-"/>
            </a:pPr>
            <a:r>
              <a:rPr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Need license to sell firearms</a:t>
            </a:r>
            <a:endParaRPr sz="1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Lasting problem in America</a:t>
            </a:r>
            <a:endParaRPr b="1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-"/>
            </a:pPr>
            <a:r>
              <a:rPr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Firearm homicides/suicides have always been a high cause of death</a:t>
            </a:r>
            <a:endParaRPr sz="1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 cont.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579900" y="1512800"/>
            <a:ext cx="798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Krug, E., Powell, K., &amp; Dahlberg, L. (1998). Firearm-related deaths in the United States and 35 other high- and upper-middle-income countries. </a:t>
            </a:r>
            <a:r>
              <a:rPr i="1"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International Journal of Epidemiology,27</a:t>
            </a: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(2), 214-221. doi:10.1093/ije/27.2.214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Longley, R. (2018, August 4). See a Timeline of Gun Control in the United States. Retrieved September 19, 2018, from https://www.thoughtco.com/us-gun-control-timeline-3963620 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Lopez, G. (2018, June 29). America’s unique gun violence problem, explained in 17 maps and charts. Retrieved September 19, 2018, from https://www.vox.com/policy-and-politics/2017/10/2/16399418/us-gun-violence-statistics-maps-charts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National Center for Health Statistics. (2017, May 03). Retrieved April 26, 2018, from https://www.cdc.gov/nchs/fastats/injury.htm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 cont.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579900" y="1512800"/>
            <a:ext cx="798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National Center for Health Statistics. (2018, January 10). Retrieved April 26, 2018, from https://www.cdc.gov/nchs/pressroom/sosmap/firearm_mortality/firearm.htm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OECD Watch. (n.d.). Retrieved September 19, 2018, from https://www.oecdwatch.org/oecd-guidelines/oecd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14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estrial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OJJDP. (n. d.). Section I: Gun Violence in the United States. Retrieved September 19, 2018, from https://www.ojjdp.gov/pubs/gun_violence/sect01.html 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Siegel, M., Ross, C. S., &amp; King, C. (2013). The Relationship Between Gun Ownership and 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  Firearm Homicide Rates in the United States, 1981–2010. American Journal of Public Health, 103(11), 2098-2105.  </a:t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  doi:10.2105/ajph.2013.301409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Zhang, S. (2018, February 15). Why Can't the U.S. Treat Gun Violence as a Public-Health Problem? Retrieved April 26, 2018, from https://www.theatlantic.com/health/archive/2018/02/gun-violence-public-health/553430/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Google Shape;71;p15"/>
          <p:cNvGraphicFramePr/>
          <p:nvPr/>
        </p:nvGraphicFramePr>
        <p:xfrm>
          <a:off x="481050" y="106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{8444A232-F1B3-46E0-8DC2-8847356A7478}</a:tableStyleId>
              </a:tblPr>
              <a:tblGrid>
                <a:gridCol w="740425"/>
                <a:gridCol w="1109225"/>
                <a:gridCol w="1246450"/>
                <a:gridCol w="1032050"/>
                <a:gridCol w="1783025"/>
              </a:tblGrid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Year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Deaths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Population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Crude Rate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Age-Adjusted Rate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30,896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298,379,912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10.2212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31,224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301,231,207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10.2378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31,593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304,093,966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10.39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10.2317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31,347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306,771,529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10.0493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31,672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308,747,508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10.26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10.0708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32,351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311,663,358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10.1613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33,563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313,998,379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10.69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10.4472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33,636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316,204,908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10.64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10.3767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33,594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318,563,456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10.55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10.2637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36,252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320,896,618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11.3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11.0284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38,658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323,127,513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11.96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11.7263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2" name="Google Shape;72;p15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Recent </a:t>
            </a: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Gun Violence in America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6392225" y="4396100"/>
            <a:ext cx="2304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◀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From WISQARS/CDC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2800"/>
            <a:ext cx="6720899" cy="43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97" y="2774700"/>
            <a:ext cx="2651400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81625" y="1445750"/>
            <a:ext cx="24624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◀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From CDC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Gun Death Rates by State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7745"/>
            <a:ext cx="6669325" cy="365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325" y="2678226"/>
            <a:ext cx="2474675" cy="23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736125" y="1337750"/>
            <a:ext cx="1794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◀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From NRA-ILA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Laws by State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50" y="1554500"/>
            <a:ext cx="2566500" cy="2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114800" y="1512350"/>
            <a:ext cx="46380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 Machine learning to determine which laws reduce gun violence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 Hope to have impact on rising gun violence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1996: CDC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research into gun violence banned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Purpose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What is Machine Learning?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178350" y="1367225"/>
            <a:ext cx="58725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Machine Learning allows models to learn through examples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Wide variety of focuses, including medical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ML on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social statistics is relatively unexplored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50" y="1930250"/>
            <a:ext cx="2325750" cy="23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2559075" y="1950975"/>
            <a:ext cx="77025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https://www.gunpolicy.org/firearms/region/south-korea</a:t>
            </a:r>
            <a:r>
              <a:rPr lang="en"/>
              <a:t> 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2498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43185" l="46088" r="0" t="0"/>
          <a:stretch/>
        </p:blipFill>
        <p:spPr>
          <a:xfrm>
            <a:off x="421864" y="0"/>
            <a:ext cx="78279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